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7" r:id="rId6"/>
    <p:sldId id="263" r:id="rId7"/>
    <p:sldId id="264" r:id="rId8"/>
    <p:sldId id="265" r:id="rId9"/>
    <p:sldId id="266" r:id="rId10"/>
    <p:sldId id="261" r:id="rId11"/>
    <p:sldId id="262" r:id="rId12"/>
    <p:sldId id="260" r:id="rId13"/>
    <p:sldId id="269" r:id="rId14"/>
    <p:sldId id="271"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47" y="-4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15/12/2011</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3" name="2 - Θέση κειμένου"/>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15/12/2011</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15/12/2011</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15/12/2011</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l.wikipedia.org/" TargetMode="External"/><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hyperlink" Target="http://www.ethnos.gr/" TargetMode="External"/><Relationship Id="rId4" Type="http://schemas.openxmlformats.org/officeDocument/2006/relationships/hyperlink" Target="http://allforchristmas.wordpres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5715254"/>
            <a:ext cx="8305800" cy="1098122"/>
          </a:xfrm>
        </p:spPr>
        <p:txBody>
          <a:bodyPr/>
          <a:lstStyle/>
          <a:p>
            <a:r>
              <a:rPr lang="en-GB" b="1" dirty="0" smtClean="0">
                <a:solidFill>
                  <a:srgbClr val="C00000"/>
                </a:solidFill>
                <a:latin typeface="Lucida Handwriting" pitchFamily="66" charset="0"/>
              </a:rPr>
              <a:t>Weihnachten</a:t>
            </a:r>
            <a:r>
              <a:rPr lang="el-GR" b="1" dirty="0" smtClean="0">
                <a:solidFill>
                  <a:srgbClr val="C00000"/>
                </a:solidFill>
                <a:latin typeface="Berlin Sans FB Demi" pitchFamily="34" charset="0"/>
              </a:rPr>
              <a:t/>
            </a:r>
            <a:br>
              <a:rPr lang="el-GR" b="1" dirty="0" smtClean="0">
                <a:solidFill>
                  <a:srgbClr val="C00000"/>
                </a:solidFill>
                <a:latin typeface="Berlin Sans FB Demi" pitchFamily="34" charset="0"/>
              </a:rPr>
            </a:br>
            <a:r>
              <a:rPr lang="el-GR" b="1" dirty="0" smtClean="0">
                <a:solidFill>
                  <a:srgbClr val="C00000"/>
                </a:solidFill>
              </a:rPr>
              <a:t> </a:t>
            </a:r>
            <a:r>
              <a:rPr lang="de-DE" b="1" dirty="0" smtClean="0">
                <a:solidFill>
                  <a:srgbClr val="C00000"/>
                </a:solidFill>
                <a:latin typeface="Lucida Handwriting" pitchFamily="66" charset="0"/>
              </a:rPr>
              <a:t>in Deutschland</a:t>
            </a:r>
            <a:br>
              <a:rPr lang="de-DE" b="1" dirty="0" smtClean="0">
                <a:solidFill>
                  <a:srgbClr val="C00000"/>
                </a:solidFill>
                <a:latin typeface="Lucida Handwriting" pitchFamily="66" charset="0"/>
              </a:rPr>
            </a:br>
            <a:r>
              <a:rPr lang="de-DE" b="1" dirty="0" smtClean="0">
                <a:solidFill>
                  <a:srgbClr val="C00000"/>
                </a:solidFill>
                <a:latin typeface="Lucida Handwriting" pitchFamily="66" charset="0"/>
              </a:rPr>
              <a:t/>
            </a:r>
            <a:br>
              <a:rPr lang="de-DE" b="1" dirty="0" smtClean="0">
                <a:solidFill>
                  <a:srgbClr val="C00000"/>
                </a:solidFill>
                <a:latin typeface="Lucida Handwriting" pitchFamily="66" charset="0"/>
              </a:rPr>
            </a:br>
            <a:r>
              <a:rPr lang="de-DE" b="1" dirty="0" smtClean="0">
                <a:solidFill>
                  <a:srgbClr val="C00000"/>
                </a:solidFill>
                <a:latin typeface="Lucida Handwriting" pitchFamily="66" charset="0"/>
              </a:rPr>
              <a:t/>
            </a:r>
            <a:br>
              <a:rPr lang="de-DE" b="1" dirty="0" smtClean="0">
                <a:solidFill>
                  <a:srgbClr val="C00000"/>
                </a:solidFill>
                <a:latin typeface="Lucida Handwriting" pitchFamily="66" charset="0"/>
              </a:rPr>
            </a:br>
            <a:r>
              <a:rPr lang="de-DE" b="1" dirty="0" smtClean="0">
                <a:solidFill>
                  <a:srgbClr val="C00000"/>
                </a:solidFill>
                <a:latin typeface="Lucida Handwriting" pitchFamily="66" charset="0"/>
              </a:rPr>
              <a:t/>
            </a:r>
            <a:br>
              <a:rPr lang="de-DE" b="1" dirty="0" smtClean="0">
                <a:solidFill>
                  <a:srgbClr val="C00000"/>
                </a:solidFill>
                <a:latin typeface="Lucida Handwriting" pitchFamily="66" charset="0"/>
              </a:rPr>
            </a:br>
            <a:r>
              <a:rPr lang="el-GR" b="1" dirty="0" smtClean="0">
                <a:solidFill>
                  <a:srgbClr val="C00000"/>
                </a:solidFill>
                <a:latin typeface="Berlin Sans FB Demi" pitchFamily="34" charset="0"/>
              </a:rPr>
              <a:t/>
            </a:r>
            <a:br>
              <a:rPr lang="el-GR" b="1" dirty="0" smtClean="0">
                <a:solidFill>
                  <a:srgbClr val="C00000"/>
                </a:solidFill>
                <a:latin typeface="Berlin Sans FB Demi" pitchFamily="34" charset="0"/>
              </a:rPr>
            </a:br>
            <a:r>
              <a:rPr lang="el-GR" b="1" dirty="0" smtClean="0">
                <a:solidFill>
                  <a:srgbClr val="C00000"/>
                </a:solidFill>
                <a:latin typeface="Berlin Sans FB Demi" pitchFamily="34" charset="0"/>
              </a:rPr>
              <a:t/>
            </a:r>
            <a:br>
              <a:rPr lang="el-GR" b="1" dirty="0" smtClean="0">
                <a:solidFill>
                  <a:srgbClr val="C00000"/>
                </a:solidFill>
                <a:latin typeface="Berlin Sans FB Demi" pitchFamily="34" charset="0"/>
              </a:rPr>
            </a:br>
            <a:r>
              <a:rPr lang="el-GR" b="1" dirty="0" smtClean="0">
                <a:solidFill>
                  <a:srgbClr val="C00000"/>
                </a:solidFill>
                <a:latin typeface="Monotype Corsiva" pitchFamily="66" charset="0"/>
              </a:rPr>
              <a:t>Χριστούγεννα στη Γερμανία</a:t>
            </a:r>
            <a:r>
              <a:rPr lang="de-DE" b="1" dirty="0" smtClean="0">
                <a:solidFill>
                  <a:srgbClr val="C00000"/>
                </a:solidFill>
                <a:latin typeface="Berlin Sans FB Demi" pitchFamily="34" charset="0"/>
              </a:rPr>
              <a:t/>
            </a:r>
            <a:br>
              <a:rPr lang="de-DE" b="1" dirty="0" smtClean="0">
                <a:solidFill>
                  <a:srgbClr val="C00000"/>
                </a:solidFill>
                <a:latin typeface="Berlin Sans FB Demi" pitchFamily="34" charset="0"/>
              </a:rPr>
            </a:br>
            <a:endParaRPr lang="el-GR" b="1" dirty="0" smtClean="0">
              <a:solidFill>
                <a:srgbClr val="C00000"/>
              </a:solidFill>
              <a:latin typeface="Berlin Sans FB Demi" pitchFamily="34" charset="0"/>
            </a:endParaRPr>
          </a:p>
        </p:txBody>
      </p:sp>
      <p:pic>
        <p:nvPicPr>
          <p:cNvPr id="6" name="5 - Εικόνα" descr="christmas-tree1.gif"/>
          <p:cNvPicPr>
            <a:picLocks noChangeAspect="1"/>
          </p:cNvPicPr>
          <p:nvPr/>
        </p:nvPicPr>
        <p:blipFill>
          <a:blip r:embed="rId2" cstate="print"/>
          <a:stretch>
            <a:fillRect/>
          </a:stretch>
        </p:blipFill>
        <p:spPr>
          <a:xfrm>
            <a:off x="3635896" y="1780317"/>
            <a:ext cx="1944216" cy="3179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707904" y="2723256"/>
            <a:ext cx="5049289" cy="3802088"/>
          </a:xfrm>
          <a:prstGeom prst="ellipse">
            <a:avLst/>
          </a:prstGeom>
          <a:ln>
            <a:noFill/>
          </a:ln>
          <a:effectLst>
            <a:softEdge rad="112500"/>
          </a:effectLst>
        </p:spPr>
      </p:pic>
      <p:sp>
        <p:nvSpPr>
          <p:cNvPr id="4" name="3 - Ορθογώνιο"/>
          <p:cNvSpPr/>
          <p:nvPr/>
        </p:nvSpPr>
        <p:spPr>
          <a:xfrm>
            <a:off x="36512" y="56813"/>
            <a:ext cx="9107488" cy="4524315"/>
          </a:xfrm>
          <a:prstGeom prst="rect">
            <a:avLst/>
          </a:prstGeom>
        </p:spPr>
        <p:txBody>
          <a:bodyPr wrap="square">
            <a:spAutoFit/>
          </a:bodyPr>
          <a:lstStyle/>
          <a:p>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Την ημέρα  των  Χριστουγέννων  η  οικογένεια γιορτάζει  γύρω  από  το  πλούσιο  τραπέζι  με  την παραδοσιακή  χήνα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Weihnachtsganz</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γεμιστή  με δαμάσκηνα , συνοδευόμενη από λαχανικά, βραστές πατάτες  ή  μπαλάκια  από  πατάτες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Klösse</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και  γλυκό  κόκκινο  λάχανο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Rotkohl</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με   γαρύφ</a:t>
            </a:r>
            <a:r>
              <a:rPr lang="el-GR" sz="3600" b="1" spc="-100" dirty="0" smtClean="0">
                <a:ln w="3200">
                  <a:solidFill>
                    <a:schemeClr val="bg2">
                      <a:shade val="75000"/>
                      <a:alpha val="25000"/>
                    </a:schemeClr>
                  </a:solidFill>
                  <a:prstDash val="solid"/>
                  <a:round/>
                </a:ln>
                <a:solidFill>
                  <a:schemeClr val="bg2">
                    <a:lumMod val="50000"/>
                  </a:schemeClr>
                </a:solidFill>
                <a:effectLst>
                  <a:innerShdw blurRad="50800" dist="25400" dir="13500000">
                    <a:srgbClr val="000000">
                      <a:alpha val="70000"/>
                    </a:srgbClr>
                  </a:innerShdw>
                </a:effectLst>
                <a:latin typeface="Monotype Corsiva" pitchFamily="66" charset="0"/>
              </a:rPr>
              <a:t>αλλα  και  πιο  σπ</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άνια  προτιμούν  το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Karpfen</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600" b="1" spc="-100" dirty="0" smtClean="0">
                <a:ln w="3200">
                  <a:solidFill>
                    <a:schemeClr val="bg2">
                      <a:shade val="75000"/>
                      <a:alpha val="25000"/>
                    </a:schemeClr>
                  </a:solidFill>
                  <a:prstDash val="solid"/>
                  <a:round/>
                </a:ln>
                <a:solidFill>
                  <a:srgbClr val="FF0000"/>
                </a:solidFill>
                <a:effectLst>
                  <a:innerShdw blurRad="50800" dist="25400" dir="13500000">
                    <a:srgbClr val="000000">
                      <a:alpha val="70000"/>
                    </a:srgbClr>
                  </a:innerShdw>
                </a:effectLst>
                <a:latin typeface="Monotype Corsiva" pitchFamily="66" charset="0"/>
              </a:rPr>
              <a:t>(</a:t>
            </a:r>
            <a:r>
              <a:rPr lang="el-GR" sz="3600"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Κ</a:t>
            </a:r>
            <a:r>
              <a:rPr lang="el-GR" sz="3600" b="1" spc="-100" dirty="0" smtClean="0">
                <a:ln w="3200">
                  <a:solidFill>
                    <a:schemeClr val="bg2">
                      <a:shade val="75000"/>
                      <a:alpha val="25000"/>
                    </a:schemeClr>
                  </a:solidFill>
                  <a:prstDash val="solid"/>
                  <a:round/>
                </a:ln>
                <a:solidFill>
                  <a:schemeClr val="bg2">
                    <a:lumMod val="50000"/>
                  </a:schemeClr>
                </a:solidFill>
                <a:effectLst>
                  <a:innerShdw blurRad="50800" dist="25400" dir="13500000">
                    <a:srgbClr val="000000">
                      <a:alpha val="70000"/>
                    </a:srgbClr>
                  </a:innerShdw>
                </a:effectLst>
                <a:latin typeface="Monotype Corsiva" pitchFamily="66" charset="0"/>
              </a:rPr>
              <a:t>υπρίνος)  ψάρι  του  γλυκ</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ού </a:t>
            </a:r>
            <a:r>
              <a:rPr lang="el-GR" sz="3600" b="1" spc="-100" dirty="0" smtClean="0">
                <a:ln w="3200">
                  <a:solidFill>
                    <a:schemeClr val="bg2">
                      <a:shade val="75000"/>
                      <a:alpha val="25000"/>
                    </a:schemeClr>
                  </a:solidFill>
                  <a:prstDash val="solid"/>
                  <a:round/>
                </a:ln>
                <a:solidFill>
                  <a:schemeClr val="bg2">
                    <a:lumMod val="50000"/>
                  </a:schemeClr>
                </a:solidFill>
                <a:effectLst>
                  <a:innerShdw blurRad="50800" dist="25400" dir="13500000">
                    <a:srgbClr val="000000">
                      <a:alpha val="70000"/>
                    </a:srgbClr>
                  </a:innerShdw>
                </a:effectLst>
                <a:latin typeface="Monotype Corsiva" pitchFamily="66" charset="0"/>
              </a:rPr>
              <a:t> </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νερού  μαγειρεμένο  με  </a:t>
            </a:r>
            <a:r>
              <a:rPr lang="el-GR" sz="3600" b="1" spc="-100" dirty="0" smtClean="0">
                <a:ln w="3200">
                  <a:solidFill>
                    <a:schemeClr val="bg2">
                      <a:shade val="75000"/>
                      <a:alpha val="25000"/>
                    </a:schemeClr>
                  </a:solidFill>
                  <a:prstDash val="solid"/>
                  <a:round/>
                </a:ln>
                <a:solidFill>
                  <a:schemeClr val="bg2">
                    <a:lumMod val="50000"/>
                  </a:schemeClr>
                </a:solidFill>
                <a:effectLst>
                  <a:innerShdw blurRad="50800" dist="25400" dir="13500000">
                    <a:srgbClr val="000000">
                      <a:alpha val="70000"/>
                    </a:srgbClr>
                  </a:innerShdw>
                </a:effectLst>
                <a:latin typeface="Monotype Corsiva" pitchFamily="66" charset="0"/>
              </a:rPr>
              <a:t>μανιτάρια  και  μπέικον.</a:t>
            </a:r>
          </a:p>
        </p:txBody>
      </p:sp>
      <p:pic>
        <p:nvPicPr>
          <p:cNvPr id="5123" name="Picture 3"/>
          <p:cNvPicPr>
            <a:picLocks noChangeAspect="1" noChangeArrowheads="1"/>
          </p:cNvPicPr>
          <p:nvPr/>
        </p:nvPicPr>
        <p:blipFill>
          <a:blip r:embed="rId3" cstate="print"/>
          <a:srcRect/>
          <a:stretch>
            <a:fillRect/>
          </a:stretch>
        </p:blipFill>
        <p:spPr bwMode="auto">
          <a:xfrm>
            <a:off x="467544" y="4437112"/>
            <a:ext cx="2976331"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499992" y="2492896"/>
            <a:ext cx="4644008" cy="707886"/>
          </a:xfrm>
          <a:prstGeom prst="rect">
            <a:avLst/>
          </a:prstGeom>
        </p:spPr>
        <p:txBody>
          <a:bodyPr wrap="square">
            <a:spAutoFit/>
          </a:bodyPr>
          <a:lstStyle/>
          <a:p>
            <a:r>
              <a:rPr lang="el-GR" sz="4000"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a:t>
            </a:r>
          </a:p>
        </p:txBody>
      </p:sp>
      <p:sp>
        <p:nvSpPr>
          <p:cNvPr id="5" name="4 - Ορθογώνιο"/>
          <p:cNvSpPr/>
          <p:nvPr/>
        </p:nvSpPr>
        <p:spPr>
          <a:xfrm>
            <a:off x="0" y="145663"/>
            <a:ext cx="6876256" cy="3139321"/>
          </a:xfrm>
          <a:prstGeom prst="rect">
            <a:avLst/>
          </a:prstGeom>
        </p:spPr>
        <p:txBody>
          <a:bodyPr wrap="square">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Από τα πιο διαδεδομένα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γλυκίσματα σ</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τη      Γερμανία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είναι το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Weihnachtsstollen</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ένα      είδος κέικ με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Marzipan</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και κομματάκια από αποξηραμένα φρούτα, και επικάλυψη με        ζάχαρη άχνη, τα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Schmalzgebäck</a:t>
            </a:r>
            <a:r>
              <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που μοιάζουν</a:t>
            </a:r>
            <a:endPar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pPr lvl="0"/>
            <a:endParaRPr lang="el-GR" sz="36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endParaRPr>
          </a:p>
        </p:txBody>
      </p:sp>
      <p:pic>
        <p:nvPicPr>
          <p:cNvPr id="10245" name="Picture 5"/>
          <p:cNvPicPr>
            <a:picLocks noChangeAspect="1" noChangeArrowheads="1"/>
          </p:cNvPicPr>
          <p:nvPr/>
        </p:nvPicPr>
        <p:blipFill>
          <a:blip r:embed="rId2" cstate="print"/>
          <a:srcRect/>
          <a:stretch>
            <a:fillRect/>
          </a:stretch>
        </p:blipFill>
        <p:spPr bwMode="auto">
          <a:xfrm>
            <a:off x="6084168" y="347167"/>
            <a:ext cx="2489341" cy="18576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7" name="Picture 7"/>
          <p:cNvPicPr>
            <a:picLocks noChangeAspect="1" noChangeArrowheads="1"/>
          </p:cNvPicPr>
          <p:nvPr/>
        </p:nvPicPr>
        <p:blipFill>
          <a:blip r:embed="rId3" cstate="print"/>
          <a:srcRect/>
          <a:stretch>
            <a:fillRect/>
          </a:stretch>
        </p:blipFill>
        <p:spPr bwMode="auto">
          <a:xfrm>
            <a:off x="251520" y="2708920"/>
            <a:ext cx="2690015" cy="2035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8" name="Picture 8"/>
          <p:cNvPicPr>
            <a:picLocks noChangeAspect="1" noChangeArrowheads="1"/>
          </p:cNvPicPr>
          <p:nvPr/>
        </p:nvPicPr>
        <p:blipFill>
          <a:blip r:embed="rId4" cstate="print"/>
          <a:srcRect/>
          <a:stretch>
            <a:fillRect/>
          </a:stretch>
        </p:blipFill>
        <p:spPr bwMode="auto">
          <a:xfrm>
            <a:off x="6300192" y="4869161"/>
            <a:ext cx="2488044" cy="1800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 Ορθογώνιο"/>
          <p:cNvSpPr/>
          <p:nvPr/>
        </p:nvSpPr>
        <p:spPr>
          <a:xfrm>
            <a:off x="2915816" y="2490569"/>
            <a:ext cx="5976664" cy="2954655"/>
          </a:xfrm>
          <a:prstGeom prst="rect">
            <a:avLst/>
          </a:prstGeom>
        </p:spPr>
        <p:txBody>
          <a:bodyPr wrap="square">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με τους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δικούς μας λουκουμάδες , τα </a:t>
            </a:r>
            <a:r>
              <a:rPr lang="el-GR" sz="36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Lebkuchen</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με κύρια συστατικά το μέλι, κανέλα, γλυκάνισο, γαρύφαλλο, σταφίδες, μοσχοκάρυδο,  πιπερόριζα ζυμωμένα   σε πολλά σχήματα και    με επικάλυψη σοκολάτας</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και τα </a:t>
            </a:r>
            <a:endPar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endParaRPr>
          </a:p>
        </p:txBody>
      </p:sp>
      <p:sp>
        <p:nvSpPr>
          <p:cNvPr id="13" name="12 - Ορθογώνιο"/>
          <p:cNvSpPr/>
          <p:nvPr/>
        </p:nvSpPr>
        <p:spPr>
          <a:xfrm>
            <a:off x="395536" y="5120024"/>
            <a:ext cx="5760640" cy="1477328"/>
          </a:xfrm>
          <a:prstGeom prst="rect">
            <a:avLst/>
          </a:prstGeom>
        </p:spPr>
        <p:txBody>
          <a:bodyPr wrap="square">
            <a:spAutoFit/>
          </a:bodyPr>
          <a:lstStyle/>
          <a:p>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Weihnachtsplätzchen</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σε  χριστουγεννιάτικα σχήματα στολισμένα με άχνη, πολύχρωμη τρούφα και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γλάσο</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a:t>
            </a:r>
          </a:p>
        </p:txBody>
      </p:sp>
    </p:spTree>
  </p:cSld>
  <p:clrMapOvr>
    <a:masterClrMapping/>
  </p:clrMapOvr>
  <p:transition spd="slow">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55576" y="1124744"/>
            <a:ext cx="4572000" cy="4401205"/>
          </a:xfrm>
          <a:prstGeom prst="rect">
            <a:avLst/>
          </a:prstGeom>
        </p:spPr>
        <p:txBody>
          <a:bodyPr>
            <a:spAutoFit/>
          </a:bodyPr>
          <a:lstStyle/>
          <a:p>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Το πιο αγαπημένο ποτό των Χριστουγέννων είναι το ζεστό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Glühwein</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κόκκινο κρασί βρασμένο με ζάχαρη, κανέλα, γαρύφαλλα και άλλα μυρωδικά.</a:t>
            </a:r>
          </a:p>
        </p:txBody>
      </p:sp>
      <p:pic>
        <p:nvPicPr>
          <p:cNvPr id="11265" name="Picture 1"/>
          <p:cNvPicPr>
            <a:picLocks noChangeAspect="1" noChangeArrowheads="1"/>
          </p:cNvPicPr>
          <p:nvPr/>
        </p:nvPicPr>
        <p:blipFill>
          <a:blip r:embed="rId2" cstate="print"/>
          <a:srcRect/>
          <a:stretch>
            <a:fillRect/>
          </a:stretch>
        </p:blipFill>
        <p:spPr bwMode="auto">
          <a:xfrm rot="314929">
            <a:off x="5580112" y="404664"/>
            <a:ext cx="2960687" cy="221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3" cstate="print"/>
          <a:srcRect/>
          <a:stretch>
            <a:fillRect/>
          </a:stretch>
        </p:blipFill>
        <p:spPr bwMode="auto">
          <a:xfrm rot="21102280">
            <a:off x="5008684" y="4124924"/>
            <a:ext cx="2811463" cy="209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rot="762681">
            <a:off x="6424987" y="2642674"/>
            <a:ext cx="2581363" cy="1929756"/>
          </a:xfrm>
          <a:prstGeom prst="ellipse">
            <a:avLst/>
          </a:prstGeom>
          <a:ln>
            <a:noFill/>
          </a:ln>
          <a:effectLst>
            <a:softEdge rad="112500"/>
          </a:effectLst>
        </p:spPr>
      </p:pic>
    </p:spTree>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79512" y="84102"/>
            <a:ext cx="6192688" cy="7017306"/>
          </a:xfrm>
          <a:prstGeom prst="rect">
            <a:avLst/>
          </a:prstGeom>
        </p:spPr>
        <p:txBody>
          <a:bodyPr wrap="square">
            <a:spAutoFit/>
          </a:bodyPr>
          <a:lstStyle/>
          <a:p>
            <a:r>
              <a:rPr lang="el-GR" sz="2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Αμέσως μετά τα Χριστούγεννα συναντάμε το έθιμο των τριών μάγων. Από τις 27 Δεκεμβρίου μέχρι και τις 6 Ιανουαρίου, παιδάκια που είναι ντυμένα τρεις μάγοι πηγαίνουν από σπίτι σε σπίτι και τραγουδούν. Παριστάνουν τους τρεις μάγους που επιστρέφουν από την Βηθλεέμ. Όποιος ανοίξει την πόρτα τους δωρίζει γλυκά και ξηρούς καρπούς, ενώ δίνει λεφτά για τον έρανο που κάνουν. Σε αντάλλαγμα οι τρεις μάγοι γράφουν με κιμωλία τα αρχικά τους (δηλαδή </a:t>
            </a:r>
            <a:r>
              <a:rPr lang="el-GR" sz="29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Κάσπαρ</a:t>
            </a:r>
            <a:r>
              <a:rPr lang="el-GR" sz="2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29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Μέχιορ</a:t>
            </a:r>
            <a:r>
              <a:rPr lang="el-GR" sz="2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και </a:t>
            </a:r>
            <a:r>
              <a:rPr lang="el-GR" sz="29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Μπάλταζαρ</a:t>
            </a:r>
            <a:r>
              <a:rPr lang="el-GR" sz="2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και το τρέχον έτος, π.χ. 20 * C + M + B + 12. Αυτό θεωρείται ότι φέρνει γούρι και </a:t>
            </a:r>
            <a:r>
              <a:rPr lang="el-GR" sz="29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γι΄αυτό</a:t>
            </a:r>
            <a:r>
              <a:rPr lang="el-GR" sz="2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δεν το σβήνουν, έτσι ώστε σε μερικά σπίτια συναντάμε τις υπογραφές των μάγων ολόκληρων δεκαετιών.</a:t>
            </a:r>
          </a:p>
        </p:txBody>
      </p:sp>
      <p:pic>
        <p:nvPicPr>
          <p:cNvPr id="26626" name="Picture 2"/>
          <p:cNvPicPr>
            <a:picLocks noChangeAspect="1" noChangeArrowheads="1"/>
          </p:cNvPicPr>
          <p:nvPr/>
        </p:nvPicPr>
        <p:blipFill>
          <a:blip r:embed="rId2" cstate="print"/>
          <a:srcRect/>
          <a:stretch>
            <a:fillRect/>
          </a:stretch>
        </p:blipFill>
        <p:spPr bwMode="auto">
          <a:xfrm>
            <a:off x="6516216" y="1628800"/>
            <a:ext cx="2372230" cy="32403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83568" y="332656"/>
            <a:ext cx="6408712" cy="3888432"/>
          </a:xfrm>
        </p:spPr>
        <p:txBody>
          <a:bodyPr>
            <a:normAutofit/>
          </a:bodyPr>
          <a:lstStyle/>
          <a:p>
            <a:pPr algn="ctr">
              <a:buNone/>
            </a:pP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Πληροφορίες  από  τους  μαθητές: </a:t>
            </a:r>
          </a:p>
          <a:p>
            <a:pPr algn="ctr">
              <a:buNone/>
            </a:pPr>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Πάνος </a:t>
            </a:r>
            <a:r>
              <a:rPr lang="el-GR" sz="25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Ζώγαλης</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(Β΄2) </a:t>
            </a: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Φανή Κακριδή  (Β΄2) </a:t>
            </a: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Τάσος  Παρασκευόπουλος  </a:t>
            </a:r>
            <a:r>
              <a:rPr lang="en-GB"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΄4)</a:t>
            </a: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Γιώργος   </a:t>
            </a:r>
            <a:r>
              <a:rPr lang="el-GR" sz="25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Περόγαμβρος</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n-GB"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΄4)</a:t>
            </a: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Σωκράτης </a:t>
            </a:r>
            <a:r>
              <a:rPr lang="el-GR" sz="25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Πέρρας</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n-GB"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΄4)</a:t>
            </a:r>
          </a:p>
          <a:p>
            <a:pPr>
              <a:buNone/>
            </a:pP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Κλεοπάτρα </a:t>
            </a:r>
            <a:r>
              <a:rPr lang="el-GR" sz="25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Σελλά</a:t>
            </a:r>
            <a:r>
              <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(Β΄5)</a:t>
            </a:r>
          </a:p>
        </p:txBody>
      </p:sp>
      <p:pic>
        <p:nvPicPr>
          <p:cNvPr id="28674" name="Picture 2" descr="D:\ΒΑΣΙΛΙΚΗ\FOTOS\kinoumena\christmas\santa_claus3.gif"/>
          <p:cNvPicPr>
            <a:picLocks noChangeAspect="1" noChangeArrowheads="1" noCrop="1"/>
          </p:cNvPicPr>
          <p:nvPr/>
        </p:nvPicPr>
        <p:blipFill>
          <a:blip r:embed="rId2" cstate="print"/>
          <a:srcRect/>
          <a:stretch>
            <a:fillRect/>
          </a:stretch>
        </p:blipFill>
        <p:spPr bwMode="auto">
          <a:xfrm>
            <a:off x="4716016" y="1484784"/>
            <a:ext cx="1956896" cy="2304256"/>
          </a:xfrm>
          <a:prstGeom prst="rect">
            <a:avLst/>
          </a:prstGeom>
          <a:noFill/>
        </p:spPr>
      </p:pic>
      <p:sp>
        <p:nvSpPr>
          <p:cNvPr id="4" name="3 - Ορθογώνιο"/>
          <p:cNvSpPr/>
          <p:nvPr/>
        </p:nvSpPr>
        <p:spPr>
          <a:xfrm>
            <a:off x="3707904" y="4077072"/>
            <a:ext cx="4572000" cy="2939266"/>
          </a:xfrm>
          <a:prstGeom prst="rect">
            <a:avLst/>
          </a:prstGeom>
        </p:spPr>
        <p:txBody>
          <a:bodyPr>
            <a:spAutoFit/>
          </a:bodyPr>
          <a:lstStyle/>
          <a:p>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Πηγές: </a:t>
            </a:r>
          </a:p>
          <a:p>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3"/>
              </a:rPr>
              <a:t>http</a:t>
            </a:r>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3"/>
              </a:rPr>
              <a:t>://</a:t>
            </a:r>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3"/>
              </a:rPr>
              <a:t>el.wikipedia.org</a:t>
            </a:r>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4"/>
              </a:rPr>
              <a:t>http</a:t>
            </a:r>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4"/>
              </a:rPr>
              <a:t>://</a:t>
            </a:r>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4"/>
              </a:rPr>
              <a:t>allforchristmas.wordpress.com</a:t>
            </a:r>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5"/>
              </a:rPr>
              <a:t>http://</a:t>
            </a:r>
            <a:r>
              <a:rPr lang="en-GB"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hlinkClick r:id="rId5"/>
              </a:rPr>
              <a:t>www.ethnos.gr</a:t>
            </a:r>
            <a:endParaRPr lang="el-GR" sz="2000" b="1" spc="-10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endParaRPr lang="el-GR" sz="2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a:p>
            <a:endParaRPr lang="el-GR" sz="25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ndParaRPr>
          </a:p>
        </p:txBody>
      </p:sp>
    </p:spTree>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rot="20372239">
            <a:off x="1792454" y="1061007"/>
            <a:ext cx="5236075" cy="3922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D:\ΒΑΣΙΛΙΚΗ\FOTOS\kinoumena\christmas\santa_claus1.gif"/>
          <p:cNvPicPr>
            <a:picLocks noChangeAspect="1" noChangeArrowheads="1" noCrop="1"/>
          </p:cNvPicPr>
          <p:nvPr/>
        </p:nvPicPr>
        <p:blipFill>
          <a:blip r:embed="rId3" cstate="print"/>
          <a:srcRect/>
          <a:stretch>
            <a:fillRect/>
          </a:stretch>
        </p:blipFill>
        <p:spPr bwMode="auto">
          <a:xfrm>
            <a:off x="395536" y="4941168"/>
            <a:ext cx="2675960" cy="1224136"/>
          </a:xfrm>
          <a:prstGeom prst="rect">
            <a:avLst/>
          </a:prstGeom>
          <a:noFill/>
        </p:spPr>
      </p:pic>
      <p:pic>
        <p:nvPicPr>
          <p:cNvPr id="27656" name="Picture 8" descr="D:\ΒΑΣΙΛΙΚΗ\FOTOS\kinoumena\christmas\adventkranty.gif"/>
          <p:cNvPicPr>
            <a:picLocks noChangeAspect="1" noChangeArrowheads="1" noCrop="1"/>
          </p:cNvPicPr>
          <p:nvPr/>
        </p:nvPicPr>
        <p:blipFill>
          <a:blip r:embed="rId4" cstate="print"/>
          <a:srcRect/>
          <a:stretch>
            <a:fillRect/>
          </a:stretch>
        </p:blipFill>
        <p:spPr bwMode="auto">
          <a:xfrm rot="21112108">
            <a:off x="626107" y="319820"/>
            <a:ext cx="1690170" cy="2213928"/>
          </a:xfrm>
          <a:prstGeom prst="rect">
            <a:avLst/>
          </a:prstGeom>
          <a:noFill/>
        </p:spPr>
      </p:pic>
      <p:pic>
        <p:nvPicPr>
          <p:cNvPr id="27657" name="Picture 9" descr="D:\ΒΑΣΙΛΙΚΗ\FOTOS\kinoumena\christmas\christmas _house.gif"/>
          <p:cNvPicPr>
            <a:picLocks noChangeAspect="1" noChangeArrowheads="1" noCrop="1"/>
          </p:cNvPicPr>
          <p:nvPr/>
        </p:nvPicPr>
        <p:blipFill>
          <a:blip r:embed="rId5" cstate="print"/>
          <a:srcRect/>
          <a:stretch>
            <a:fillRect/>
          </a:stretch>
        </p:blipFill>
        <p:spPr bwMode="auto">
          <a:xfrm rot="466591">
            <a:off x="6403577" y="500043"/>
            <a:ext cx="2234340" cy="1996423"/>
          </a:xfrm>
          <a:prstGeom prst="rect">
            <a:avLst/>
          </a:prstGeom>
          <a:noFill/>
        </p:spPr>
      </p:pic>
      <p:pic>
        <p:nvPicPr>
          <p:cNvPr id="27658" name="Picture 10" descr="D:\ΒΑΣΙΛΙΚΗ\FOTOS\kinoumena\christmas\christmas-tree2.gif"/>
          <p:cNvPicPr>
            <a:picLocks noChangeAspect="1" noChangeArrowheads="1" noCrop="1"/>
          </p:cNvPicPr>
          <p:nvPr/>
        </p:nvPicPr>
        <p:blipFill>
          <a:blip r:embed="rId6" cstate="print"/>
          <a:srcRect/>
          <a:stretch>
            <a:fillRect/>
          </a:stretch>
        </p:blipFill>
        <p:spPr bwMode="auto">
          <a:xfrm>
            <a:off x="6444208" y="3188972"/>
            <a:ext cx="1944216" cy="324036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496" y="332656"/>
            <a:ext cx="5256584" cy="6120680"/>
          </a:xfrm>
        </p:spPr>
        <p:txBody>
          <a:bodyPr>
            <a:noAutofit/>
          </a:bodyPr>
          <a:lstStyle/>
          <a:p>
            <a:pPr>
              <a:buNone/>
            </a:pPr>
            <a:r>
              <a:rPr lang="el-GR" sz="3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Lucida Handwriting" pitchFamily="66" charset="0"/>
                <a:ea typeface="+mj-ea"/>
                <a:cs typeface="+mj-cs"/>
              </a:rPr>
              <a:t> </a:t>
            </a:r>
            <a:r>
              <a:rPr lang="el-GR" sz="3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Στη Γερμανία είναι η καρδιά των Χριστουγέννων. Η περίοδος που προηγείται των Χριστουγέννων είναι πολύ σημαντική. Οι δρόμοι, </a:t>
            </a:r>
          </a:p>
          <a:p>
            <a:pPr>
              <a:buNone/>
            </a:pPr>
            <a:endParaRPr lang="el-GR" sz="3900" b="1" dirty="0"/>
          </a:p>
        </p:txBody>
      </p:sp>
      <p:pic>
        <p:nvPicPr>
          <p:cNvPr id="1026" name="Picture 2"/>
          <p:cNvPicPr>
            <a:picLocks noChangeAspect="1" noChangeArrowheads="1"/>
          </p:cNvPicPr>
          <p:nvPr/>
        </p:nvPicPr>
        <p:blipFill>
          <a:blip r:embed="rId2" cstate="print"/>
          <a:srcRect/>
          <a:stretch>
            <a:fillRect/>
          </a:stretch>
        </p:blipFill>
        <p:spPr bwMode="auto">
          <a:xfrm rot="455299">
            <a:off x="5271987" y="476672"/>
            <a:ext cx="3556845" cy="2664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 Ορθογώνιο"/>
          <p:cNvSpPr/>
          <p:nvPr/>
        </p:nvSpPr>
        <p:spPr>
          <a:xfrm>
            <a:off x="5004048" y="3429000"/>
            <a:ext cx="3923928" cy="3093154"/>
          </a:xfrm>
          <a:prstGeom prst="rect">
            <a:avLst/>
          </a:prstGeom>
        </p:spPr>
        <p:txBody>
          <a:bodyPr wrap="square">
            <a:spAutoFit/>
          </a:bodyPr>
          <a:lstStyle/>
          <a:p>
            <a:r>
              <a:rPr lang="el-GR" sz="39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οι πλατείες και τα καταστήματα στολίζονται  ήδη από τις αρχές Νοεμβρίου χριστουγεννιάτικα. </a:t>
            </a:r>
          </a:p>
        </p:txBody>
      </p:sp>
      <p:pic>
        <p:nvPicPr>
          <p:cNvPr id="1027" name="Picture 3"/>
          <p:cNvPicPr>
            <a:picLocks noChangeAspect="1" noChangeArrowheads="1"/>
          </p:cNvPicPr>
          <p:nvPr/>
        </p:nvPicPr>
        <p:blipFill>
          <a:blip r:embed="rId3" cstate="print"/>
          <a:srcRect/>
          <a:stretch>
            <a:fillRect/>
          </a:stretch>
        </p:blipFill>
        <p:spPr bwMode="auto">
          <a:xfrm rot="21343207">
            <a:off x="724991" y="3501008"/>
            <a:ext cx="3919017" cy="2899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355976" y="44624"/>
            <a:ext cx="4968552" cy="4572000"/>
          </a:xfrm>
        </p:spPr>
        <p:txBody>
          <a:bodyPr>
            <a:noAutofit/>
          </a:bodyPr>
          <a:lstStyle/>
          <a:p>
            <a:pPr>
              <a:buNone/>
            </a:pPr>
            <a:r>
              <a:rPr lang="el-GR" sz="37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Χαρακτηριστικές είναι στο κέντρο κάθε πόλης οι </a:t>
            </a:r>
            <a:r>
              <a:rPr lang="el-GR" sz="37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χριστουγεννιάτικες αγορές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που στήνονται από το πρώτο Σαββατοκύριακο του Δεκεμβρίου και τελειώνουν την παραμονή των Χριστουγέννων.</a:t>
            </a:r>
            <a:endParaRPr lang="el-GR" sz="3000" b="1" dirty="0"/>
          </a:p>
        </p:txBody>
      </p:sp>
      <p:sp>
        <p:nvSpPr>
          <p:cNvPr id="4" name="3 - Ορθογώνιο"/>
          <p:cNvSpPr/>
          <p:nvPr/>
        </p:nvSpPr>
        <p:spPr>
          <a:xfrm>
            <a:off x="323528" y="3212976"/>
            <a:ext cx="4104456" cy="1800493"/>
          </a:xfrm>
          <a:prstGeom prst="rect">
            <a:avLst/>
          </a:prstGeom>
        </p:spPr>
        <p:txBody>
          <a:bodyPr wrap="square">
            <a:spAutoFit/>
          </a:bodyPr>
          <a:lstStyle/>
          <a:p>
            <a:pPr>
              <a:buNone/>
            </a:pPr>
            <a:r>
              <a:rPr lang="el-GR" sz="37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Η πιο γνωστή και πιο μεγάλη είναι η αγορά της Νυρεμβέργης.</a:t>
            </a:r>
          </a:p>
        </p:txBody>
      </p:sp>
      <p:pic>
        <p:nvPicPr>
          <p:cNvPr id="2052" name="Picture 4"/>
          <p:cNvPicPr>
            <a:picLocks noChangeAspect="1" noChangeArrowheads="1"/>
          </p:cNvPicPr>
          <p:nvPr/>
        </p:nvPicPr>
        <p:blipFill>
          <a:blip r:embed="rId2" cstate="print"/>
          <a:srcRect/>
          <a:stretch>
            <a:fillRect/>
          </a:stretch>
        </p:blipFill>
        <p:spPr bwMode="auto">
          <a:xfrm>
            <a:off x="827584" y="4956598"/>
            <a:ext cx="2552284" cy="16407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4" name="Picture 6"/>
          <p:cNvPicPr>
            <a:picLocks noChangeAspect="1" noChangeArrowheads="1"/>
          </p:cNvPicPr>
          <p:nvPr/>
        </p:nvPicPr>
        <p:blipFill>
          <a:blip r:embed="rId3" cstate="print"/>
          <a:srcRect/>
          <a:stretch>
            <a:fillRect/>
          </a:stretch>
        </p:blipFill>
        <p:spPr bwMode="auto">
          <a:xfrm>
            <a:off x="4139952" y="4005064"/>
            <a:ext cx="4736961"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7" name="Picture 9"/>
          <p:cNvPicPr>
            <a:picLocks noChangeAspect="1" noChangeArrowheads="1"/>
          </p:cNvPicPr>
          <p:nvPr/>
        </p:nvPicPr>
        <p:blipFill>
          <a:blip r:embed="rId4" cstate="print"/>
          <a:srcRect/>
          <a:stretch>
            <a:fillRect/>
          </a:stretch>
        </p:blipFill>
        <p:spPr bwMode="auto">
          <a:xfrm>
            <a:off x="539551" y="332656"/>
            <a:ext cx="3936437" cy="2952328"/>
          </a:xfrm>
          <a:prstGeom prst="roundRect">
            <a:avLst>
              <a:gd name="adj" fmla="val 14179"/>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95536" y="332656"/>
            <a:ext cx="4392488" cy="5632311"/>
          </a:xfrm>
          <a:prstGeom prst="rect">
            <a:avLst/>
          </a:prstGeom>
        </p:spPr>
        <p:txBody>
          <a:bodyPr wrap="square">
            <a:spAutoFit/>
          </a:bodyPr>
          <a:lstStyle/>
          <a:p>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Οι πάγκοι  στις Χριστουγεννιάτικες αγορές έχουν συνήθως στολίδια, γλυκά, λουκάνικα και ζεστό κόκκινο γλυκό κρασί με μπαχαρικά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Glühwein</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 και μερικές φορές ρούχα και παιχνίδια. </a:t>
            </a:r>
          </a:p>
        </p:txBody>
      </p:sp>
      <p:pic>
        <p:nvPicPr>
          <p:cNvPr id="3075" name="Picture 3"/>
          <p:cNvPicPr>
            <a:picLocks noChangeAspect="1" noChangeArrowheads="1"/>
          </p:cNvPicPr>
          <p:nvPr/>
        </p:nvPicPr>
        <p:blipFill>
          <a:blip r:embed="rId2" cstate="print"/>
          <a:srcRect/>
          <a:stretch>
            <a:fillRect/>
          </a:stretch>
        </p:blipFill>
        <p:spPr bwMode="auto">
          <a:xfrm rot="21081332">
            <a:off x="5508104" y="332656"/>
            <a:ext cx="2960687" cy="221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p:cNvPicPr>
            <a:picLocks noChangeAspect="1" noChangeArrowheads="1"/>
          </p:cNvPicPr>
          <p:nvPr/>
        </p:nvPicPr>
        <p:blipFill>
          <a:blip r:embed="rId3" cstate="print"/>
          <a:srcRect/>
          <a:stretch>
            <a:fillRect/>
          </a:stretch>
        </p:blipFill>
        <p:spPr bwMode="auto">
          <a:xfrm rot="21301899">
            <a:off x="4716016" y="4293096"/>
            <a:ext cx="3006725" cy="2193925"/>
          </a:xfrm>
          <a:prstGeom prst="roundRect">
            <a:avLst>
              <a:gd name="adj" fmla="val 16793"/>
            </a:avLst>
          </a:prstGeom>
          <a:solidFill>
            <a:srgbClr val="FFFFFF">
              <a:shade val="85000"/>
            </a:srgbClr>
          </a:solidFill>
          <a:ln>
            <a:noFill/>
          </a:ln>
          <a:effectLst>
            <a:reflection blurRad="12700" stA="38000" endPos="28000" dist="5000" dir="5400000" sy="-100000" algn="bl" rotWithShape="0"/>
          </a:effectLst>
        </p:spPr>
      </p:pic>
      <p:pic>
        <p:nvPicPr>
          <p:cNvPr id="3077" name="Picture 5"/>
          <p:cNvPicPr>
            <a:picLocks noChangeAspect="1" noChangeArrowheads="1"/>
          </p:cNvPicPr>
          <p:nvPr/>
        </p:nvPicPr>
        <p:blipFill>
          <a:blip r:embed="rId4" cstate="print"/>
          <a:srcRect/>
          <a:stretch>
            <a:fillRect/>
          </a:stretch>
        </p:blipFill>
        <p:spPr bwMode="auto">
          <a:xfrm rot="612035">
            <a:off x="5901335" y="2450103"/>
            <a:ext cx="2490093" cy="2120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707904" y="116632"/>
            <a:ext cx="5148064" cy="2554545"/>
          </a:xfrm>
          <a:prstGeom prst="rect">
            <a:avLst/>
          </a:prstGeom>
        </p:spPr>
        <p:txBody>
          <a:bodyPr wrap="square">
            <a:spAutoFit/>
          </a:bodyPr>
          <a:lstStyle/>
          <a:p>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Οι Γερμανοί στολίζουν με μεγάλη επιμέλεια και τα σπίτια τους την περίοδο των Χριστουγέννων. </a:t>
            </a:r>
          </a:p>
        </p:txBody>
      </p:sp>
      <p:pic>
        <p:nvPicPr>
          <p:cNvPr id="4098" name="Picture 2"/>
          <p:cNvPicPr>
            <a:picLocks noChangeAspect="1" noChangeArrowheads="1"/>
          </p:cNvPicPr>
          <p:nvPr/>
        </p:nvPicPr>
        <p:blipFill>
          <a:blip r:embed="rId2" cstate="print"/>
          <a:srcRect/>
          <a:stretch>
            <a:fillRect/>
          </a:stretch>
        </p:blipFill>
        <p:spPr bwMode="auto">
          <a:xfrm rot="21341857">
            <a:off x="162193" y="171446"/>
            <a:ext cx="3689727" cy="2753498"/>
          </a:xfrm>
          <a:prstGeom prst="ellipse">
            <a:avLst/>
          </a:prstGeom>
          <a:ln>
            <a:noFill/>
          </a:ln>
          <a:effectLst>
            <a:softEdge rad="112500"/>
          </a:effectLst>
        </p:spPr>
      </p:pic>
      <p:sp>
        <p:nvSpPr>
          <p:cNvPr id="4" name="3 - Ορθογώνιο"/>
          <p:cNvSpPr/>
          <p:nvPr/>
        </p:nvSpPr>
        <p:spPr>
          <a:xfrm>
            <a:off x="251520" y="2844219"/>
            <a:ext cx="5256584" cy="4401205"/>
          </a:xfrm>
          <a:prstGeom prst="rect">
            <a:avLst/>
          </a:prstGeom>
        </p:spPr>
        <p:txBody>
          <a:bodyPr wrap="square">
            <a:spAutoFit/>
          </a:bodyPr>
          <a:lstStyle/>
          <a:p>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rPr>
              <a:t>Στα παράθυρα βάζουν φωτάκια και πολύχρωμα χριστουγεννιάτικα στολίδια. Εάν υπάρχει κήπος στολίζουν σ` αυτόν ένα αληθινό έλατο με φωτάκια.</a:t>
            </a:r>
          </a:p>
          <a:p>
            <a:endPar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ea typeface="+mj-ea"/>
              <a:cs typeface="+mj-cs"/>
            </a:endParaRPr>
          </a:p>
        </p:txBody>
      </p:sp>
      <p:pic>
        <p:nvPicPr>
          <p:cNvPr id="4100" name="Picture 4"/>
          <p:cNvPicPr>
            <a:picLocks noChangeAspect="1" noChangeArrowheads="1"/>
          </p:cNvPicPr>
          <p:nvPr/>
        </p:nvPicPr>
        <p:blipFill>
          <a:blip r:embed="rId3" cstate="print"/>
          <a:srcRect/>
          <a:stretch>
            <a:fillRect/>
          </a:stretch>
        </p:blipFill>
        <p:spPr bwMode="auto">
          <a:xfrm>
            <a:off x="5391472" y="4293096"/>
            <a:ext cx="256490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3"/>
          <p:cNvPicPr>
            <a:picLocks noChangeAspect="1" noChangeArrowheads="1"/>
          </p:cNvPicPr>
          <p:nvPr/>
        </p:nvPicPr>
        <p:blipFill>
          <a:blip r:embed="rId4" cstate="print"/>
          <a:srcRect/>
          <a:stretch>
            <a:fillRect/>
          </a:stretch>
        </p:blipFill>
        <p:spPr bwMode="auto">
          <a:xfrm rot="918545">
            <a:off x="6156176" y="2348880"/>
            <a:ext cx="2773735" cy="2088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16632"/>
            <a:ext cx="8892480" cy="4093428"/>
          </a:xfrm>
          <a:prstGeom prst="rect">
            <a:avLst/>
          </a:prstGeom>
        </p:spPr>
        <p:txBody>
          <a:bodyPr wrap="square">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Οι τέσσερεις Κυριακές πριν από τα Χριστούγεννα λέγονται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Advent</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Ένα έθιμο της εποχής πριν τα Χριστούγεννα είναι το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Adventskalender</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χριστουγεννιάτικο ημερολόγιο). Πρόκειται για ένα ημερολόγιο με 24 θέσεις αριθμημένες από το 1 μέχρι το 24 και συμβολίζουν τις ημέρες από 1 έως 24 Δεκεμβρίου. Οι θέσεις είναι κλεισμένες με πορτάκια. Κάθε μέρα ανοίγουν το αντίστοιχο πορτάκι και βρίσκουν μια έκπληξη που μπορεί να είναι ένα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σοκολατάκι</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ζαχαρωτό, παιχνίδι, κλπ.</a:t>
            </a:r>
          </a:p>
        </p:txBody>
      </p:sp>
      <p:pic>
        <p:nvPicPr>
          <p:cNvPr id="9217" name="Picture 1"/>
          <p:cNvPicPr>
            <a:picLocks noChangeAspect="1" noChangeArrowheads="1"/>
          </p:cNvPicPr>
          <p:nvPr/>
        </p:nvPicPr>
        <p:blipFill>
          <a:blip r:embed="rId2" cstate="print"/>
          <a:srcRect/>
          <a:stretch>
            <a:fillRect/>
          </a:stretch>
        </p:blipFill>
        <p:spPr bwMode="auto">
          <a:xfrm rot="299533">
            <a:off x="5580112" y="3789040"/>
            <a:ext cx="3172321"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p:cNvPicPr>
            <a:picLocks noChangeAspect="1" noChangeArrowheads="1"/>
          </p:cNvPicPr>
          <p:nvPr/>
        </p:nvPicPr>
        <p:blipFill>
          <a:blip r:embed="rId3" cstate="print"/>
          <a:srcRect/>
          <a:stretch>
            <a:fillRect/>
          </a:stretch>
        </p:blipFill>
        <p:spPr bwMode="auto">
          <a:xfrm rot="21030919">
            <a:off x="539552" y="4392234"/>
            <a:ext cx="3096344" cy="2061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p:cNvPicPr>
            <a:picLocks noChangeAspect="1" noChangeArrowheads="1"/>
          </p:cNvPicPr>
          <p:nvPr/>
        </p:nvPicPr>
        <p:blipFill>
          <a:blip r:embed="rId4" cstate="print"/>
          <a:srcRect/>
          <a:stretch>
            <a:fillRect/>
          </a:stretch>
        </p:blipFill>
        <p:spPr bwMode="auto">
          <a:xfrm rot="20186919">
            <a:off x="3334758" y="4279469"/>
            <a:ext cx="2546706" cy="1695231"/>
          </a:xfrm>
          <a:prstGeom prst="ellipse">
            <a:avLst/>
          </a:prstGeom>
          <a:ln>
            <a:noFill/>
          </a:ln>
          <a:effectLst>
            <a:softEdge rad="112500"/>
          </a:effectLst>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293110"/>
            <a:ext cx="8640960" cy="3016210"/>
          </a:xfrm>
          <a:prstGeom prst="rect">
            <a:avLst/>
          </a:prstGeom>
        </p:spPr>
        <p:txBody>
          <a:bodyPr wrap="square">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Ένα  άλλο πολύ γνωστό έθιμο είναι το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Adventskranz</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ένα στεφάνι από κλαδιά ελάτου με τέσσερα κεριά, που συμβολίζουν τις τέσσερις τελευταίες εβδομάδες πριν τα Χριστούγεννα. Κάθε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Advent</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ανάβουν ένα κερί, μετρώντας αντίστροφα το χρόνο που απομένει για τον ερχομό των Χριστουγέννων. Έτσι την τελευταία Κυριακή καίνε και τα τέσσερα κεριά πάνω στο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Adventskranz</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a:t>
            </a:r>
          </a:p>
        </p:txBody>
      </p:sp>
      <p:pic>
        <p:nvPicPr>
          <p:cNvPr id="8195" name="Picture 3"/>
          <p:cNvPicPr>
            <a:picLocks noChangeAspect="1" noChangeArrowheads="1"/>
          </p:cNvPicPr>
          <p:nvPr/>
        </p:nvPicPr>
        <p:blipFill>
          <a:blip r:embed="rId2" cstate="print"/>
          <a:srcRect/>
          <a:stretch>
            <a:fillRect/>
          </a:stretch>
        </p:blipFill>
        <p:spPr bwMode="auto">
          <a:xfrm rot="442965">
            <a:off x="5486202" y="525887"/>
            <a:ext cx="3143250" cy="2103437"/>
          </a:xfrm>
          <a:prstGeom prst="round2DiagRect">
            <a:avLst>
              <a:gd name="adj1" fmla="val 16667"/>
              <a:gd name="adj2" fmla="val 0"/>
            </a:avLst>
          </a:prstGeom>
          <a:ln w="88900" cap="sq">
            <a:solidFill>
              <a:srgbClr val="002611"/>
            </a:solidFill>
            <a:miter lim="800000"/>
          </a:ln>
          <a:effectLst>
            <a:outerShdw blurRad="254000" algn="tl" rotWithShape="0">
              <a:srgbClr val="000000">
                <a:alpha val="43000"/>
              </a:srgbClr>
            </a:outerShdw>
          </a:effectLst>
        </p:spPr>
      </p:pic>
      <p:pic>
        <p:nvPicPr>
          <p:cNvPr id="8196" name="Picture 4"/>
          <p:cNvPicPr>
            <a:picLocks noChangeAspect="1" noChangeArrowheads="1"/>
          </p:cNvPicPr>
          <p:nvPr/>
        </p:nvPicPr>
        <p:blipFill>
          <a:blip r:embed="rId3" cstate="print"/>
          <a:srcRect/>
          <a:stretch>
            <a:fillRect/>
          </a:stretch>
        </p:blipFill>
        <p:spPr bwMode="auto">
          <a:xfrm rot="20946104">
            <a:off x="348242" y="592540"/>
            <a:ext cx="2960687" cy="2217737"/>
          </a:xfrm>
          <a:prstGeom prst="round2DiagRect">
            <a:avLst>
              <a:gd name="adj1" fmla="val 16667"/>
              <a:gd name="adj2" fmla="val 0"/>
            </a:avLst>
          </a:prstGeom>
          <a:ln w="88900" cap="sq">
            <a:solidFill>
              <a:schemeClr val="tx2">
                <a:lumMod val="10000"/>
              </a:schemeClr>
            </a:solidFill>
            <a:miter lim="800000"/>
          </a:ln>
          <a:effectLst>
            <a:outerShdw blurRad="254000" algn="tl" rotWithShape="0">
              <a:srgbClr val="000000">
                <a:alpha val="43000"/>
              </a:srgbClr>
            </a:outerShdw>
          </a:effectLst>
        </p:spPr>
      </p:pic>
      <p:pic>
        <p:nvPicPr>
          <p:cNvPr id="7" name="Picture 2"/>
          <p:cNvPicPr>
            <a:picLocks noChangeAspect="1" noChangeArrowheads="1"/>
          </p:cNvPicPr>
          <p:nvPr/>
        </p:nvPicPr>
        <p:blipFill>
          <a:blip r:embed="rId4" cstate="print"/>
          <a:srcRect/>
          <a:stretch>
            <a:fillRect/>
          </a:stretch>
        </p:blipFill>
        <p:spPr bwMode="auto">
          <a:xfrm rot="1807375">
            <a:off x="3337385" y="652026"/>
            <a:ext cx="2311739" cy="1728192"/>
          </a:xfrm>
          <a:prstGeom prst="snip2DiagRect">
            <a:avLst/>
          </a:prstGeom>
          <a:solidFill>
            <a:srgbClr val="FFFFFF">
              <a:shade val="85000"/>
            </a:srgbClr>
          </a:solidFill>
          <a:ln w="88900" cap="sq">
            <a:solidFill>
              <a:srgbClr val="00261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1711"/>
            <a:ext cx="4572000" cy="6709529"/>
          </a:xfrm>
          <a:prstGeom prst="rect">
            <a:avLst/>
          </a:prstGeom>
        </p:spPr>
        <p:txBody>
          <a:bodyPr>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Στις 4 Δεκεμβρίου γιορτάζεται η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Ηeilige</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Barbara</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(Αγία Βαρβάρα) προστάτιδα των οικοδόμων, ανθρακωρύχων και οπλιτών. Αυτή την ημέρα κόβουν από τους κήπους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Barbarazweige</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κλαδιά με μπουμπούκια από πασχαλιές, κερασιές ή σημύδες. Αρχικά μπαίνουν σε χλιαρό νερό για 10 περίπου ώρες και μετά τοποθετούνται σε ανθοδοχεία. Εάν τα Χριστούγεννα ανθίσουν τα κλαδιά, θα είναι πολύ τυχερή η νέα χρονιά για την οικογένεια.</a:t>
            </a:r>
          </a:p>
        </p:txBody>
      </p:sp>
      <p:pic>
        <p:nvPicPr>
          <p:cNvPr id="7169" name="Picture 1"/>
          <p:cNvPicPr>
            <a:picLocks noChangeAspect="1" noChangeArrowheads="1"/>
          </p:cNvPicPr>
          <p:nvPr/>
        </p:nvPicPr>
        <p:blipFill>
          <a:blip r:embed="rId2" cstate="print"/>
          <a:srcRect/>
          <a:stretch>
            <a:fillRect/>
          </a:stretch>
        </p:blipFill>
        <p:spPr bwMode="auto">
          <a:xfrm>
            <a:off x="4860032" y="404664"/>
            <a:ext cx="2228850" cy="2960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0" name="Picture 2"/>
          <p:cNvPicPr>
            <a:picLocks noChangeAspect="1" noChangeArrowheads="1"/>
          </p:cNvPicPr>
          <p:nvPr/>
        </p:nvPicPr>
        <p:blipFill>
          <a:blip r:embed="rId3" cstate="print"/>
          <a:srcRect/>
          <a:stretch>
            <a:fillRect/>
          </a:stretch>
        </p:blipFill>
        <p:spPr bwMode="auto">
          <a:xfrm>
            <a:off x="5571753" y="3803551"/>
            <a:ext cx="2960687" cy="22177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139952" y="764704"/>
            <a:ext cx="4320480" cy="5324535"/>
          </a:xfrm>
          <a:prstGeom prst="rect">
            <a:avLst/>
          </a:prstGeom>
        </p:spPr>
        <p:txBody>
          <a:bodyPr wrap="square">
            <a:spAutoFit/>
          </a:bodyPr>
          <a:lstStyle/>
          <a:p>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Στις 6 Δεκεμβρίου γιορτάζεται ο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Sankt</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4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Nikolaus</a:t>
            </a:r>
            <a:r>
              <a:rPr lang="el-GR" sz="4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(Άγιος Νικόλαος) που μοιάζει με τον Άγιο Βασίλη. Την παραμονή τα παιδιά βγάζουν τα παπούτσια τους έξω από την πόρτα. Τη νύχτα ο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Sankt</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a:t>
            </a:r>
            <a:r>
              <a:rPr lang="el-GR" sz="3000" b="1" spc="-100" dirty="0" err="1"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Nikolaus</a:t>
            </a:r>
            <a:r>
              <a:rPr lang="el-GR" sz="3000" b="1" spc="-100" dirty="0" smtClean="0">
                <a:ln w="3200">
                  <a:solidFill>
                    <a:schemeClr val="bg2">
                      <a:shade val="75000"/>
                      <a:alpha val="25000"/>
                    </a:schemeClr>
                  </a:solidFill>
                  <a:prstDash val="solid"/>
                  <a:round/>
                </a:ln>
                <a:solidFill>
                  <a:srgbClr val="C00000"/>
                </a:solidFill>
                <a:effectLst>
                  <a:innerShdw blurRad="50800" dist="25400" dir="13500000">
                    <a:srgbClr val="000000">
                      <a:alpha val="70000"/>
                    </a:srgbClr>
                  </a:innerShdw>
                </a:effectLst>
                <a:latin typeface="Monotype Corsiva" pitchFamily="66" charset="0"/>
              </a:rPr>
              <a:t> φέρνει δώρα στα καλά παιδιά, αλλά κι ένα δεματάκι βέργες για να δείρει τα παιδάκια που δεν ήταν φρόνιμα.</a:t>
            </a:r>
          </a:p>
        </p:txBody>
      </p:sp>
      <p:pic>
        <p:nvPicPr>
          <p:cNvPr id="6145" name="Picture 1"/>
          <p:cNvPicPr>
            <a:picLocks noChangeAspect="1" noChangeArrowheads="1"/>
          </p:cNvPicPr>
          <p:nvPr/>
        </p:nvPicPr>
        <p:blipFill>
          <a:blip r:embed="rId2" cstate="print"/>
          <a:srcRect/>
          <a:stretch>
            <a:fillRect/>
          </a:stretch>
        </p:blipFill>
        <p:spPr bwMode="auto">
          <a:xfrm>
            <a:off x="683568" y="980728"/>
            <a:ext cx="3143226" cy="46393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Προσαρμοσμένος 4">
      <a:dk1>
        <a:sysClr val="windowText" lastClr="000000"/>
      </a:dk1>
      <a:lt1>
        <a:sysClr val="window" lastClr="FFFFFF"/>
      </a:lt1>
      <a:dk2>
        <a:srgbClr val="00843C"/>
      </a:dk2>
      <a:lt2>
        <a:srgbClr val="FEFAC9"/>
      </a:lt2>
      <a:accent1>
        <a:srgbClr val="00B050"/>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TotalTime>
  <Words>712</Words>
  <Application>Microsoft Office PowerPoint</Application>
  <PresentationFormat>Προβολή στην οθόνη (4:3)</PresentationFormat>
  <Paragraphs>33</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Χαρτί</vt:lpstr>
      <vt:lpstr>Weihnachten  in Deutschland      Χριστούγεννα στη Γερμανία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Weihnachten in Deutschland</dc:title>
  <cp:lastModifiedBy>ΒΑΣΙΛΙΚΗ</cp:lastModifiedBy>
  <cp:revision>60</cp:revision>
  <dcterms:modified xsi:type="dcterms:W3CDTF">2011-12-15T20:01:30Z</dcterms:modified>
</cp:coreProperties>
</file>